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Play"/>
      <p:regular r:id="rId37"/>
      <p:bold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172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88B80C-AA24-4BDE-83D8-551655C26B57}">
  <a:tblStyle styleId="{A188B80C-AA24-4BDE-83D8-551655C26B57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172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44" Type="http://schemas.openxmlformats.org/officeDocument/2006/relationships/font" Target="fonts/RobotoMedium-bold.fntdata"/><Relationship Id="rId21" Type="http://schemas.openxmlformats.org/officeDocument/2006/relationships/slide" Target="slides/slide15.xml"/><Relationship Id="rId43" Type="http://schemas.openxmlformats.org/officeDocument/2006/relationships/font" Target="fonts/RobotoMedium-regular.fntdata"/><Relationship Id="rId24" Type="http://schemas.openxmlformats.org/officeDocument/2006/relationships/slide" Target="slides/slide18.xml"/><Relationship Id="rId46" Type="http://schemas.openxmlformats.org/officeDocument/2006/relationships/font" Target="fonts/RobotoMedium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l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font" Target="fonts/Pl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069f6d1c5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3069f6d1c57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67031132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67031132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c72f962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c72f962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c72f962b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c72f962b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67031132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67031132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670311325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0670311325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670311325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0670311325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670311325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670311325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670311325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670311325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674924f36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0674924f36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674924f36_8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674924f36_8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69e76a4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69e76a4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69f6d1c5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69f6d1c5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69f6d1c5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69f6d1c5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69f6d1c5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69f6d1c5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69f6d1c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069f6d1c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c08369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0c08369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c083698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c083698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fc72f96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fc72f96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c72f962b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fc72f962b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67031132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067031132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6703113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6703113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069f6d1c5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069f6d1c5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6703113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6703113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670311325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670311325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67031132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67031132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670311325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670311325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670311325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670311325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2025"/>
            <a:ext cx="9321274" cy="52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jpg"/><Relationship Id="rId4" Type="http://schemas.openxmlformats.org/officeDocument/2006/relationships/image" Target="../media/image38.jpg"/><Relationship Id="rId5" Type="http://schemas.openxmlformats.org/officeDocument/2006/relationships/image" Target="../media/image47.jpg"/><Relationship Id="rId6" Type="http://schemas.openxmlformats.org/officeDocument/2006/relationships/image" Target="../media/image43.jp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3.jpg"/><Relationship Id="rId6" Type="http://schemas.openxmlformats.org/officeDocument/2006/relationships/image" Target="../media/image7.jpg"/><Relationship Id="rId7" Type="http://schemas.openxmlformats.org/officeDocument/2006/relationships/image" Target="../media/image2.jpg"/><Relationship Id="rId8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jpg"/><Relationship Id="rId4" Type="http://schemas.openxmlformats.org/officeDocument/2006/relationships/image" Target="../media/image41.jpg"/><Relationship Id="rId5" Type="http://schemas.openxmlformats.org/officeDocument/2006/relationships/image" Target="../media/image45.jpg"/><Relationship Id="rId6" Type="http://schemas.openxmlformats.org/officeDocument/2006/relationships/image" Target="../media/image3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-68100" y="-77500"/>
            <a:ext cx="9212100" cy="531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 txBox="1"/>
          <p:nvPr>
            <p:ph type="ctrTitle"/>
          </p:nvPr>
        </p:nvSpPr>
        <p:spPr>
          <a:xfrm>
            <a:off x="736975" y="759400"/>
            <a:ext cx="3927300" cy="18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lay"/>
              <a:buNone/>
            </a:pPr>
            <a:r>
              <a:rPr b="1" i="1" lang="en" sz="3600">
                <a:solidFill>
                  <a:srgbClr val="000000"/>
                </a:solidFill>
              </a:rPr>
              <a:t>Nile Sportswear Business Plan</a:t>
            </a:r>
            <a:endParaRPr b="1" i="1"/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736979" y="3291840"/>
            <a:ext cx="33063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 with confidence</a:t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 flipH="1">
            <a:off x="6092400" y="0"/>
            <a:ext cx="3234000" cy="5237700"/>
          </a:xfrm>
          <a:prstGeom prst="rect">
            <a:avLst/>
          </a:prstGeom>
          <a:gradFill>
            <a:gsLst>
              <a:gs pos="0">
                <a:srgbClr val="E5796F"/>
              </a:gs>
              <a:gs pos="100000">
                <a:srgbClr val="AA3227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 flipH="1">
            <a:off x="6092400" y="0"/>
            <a:ext cx="2708700" cy="5237700"/>
          </a:xfrm>
          <a:prstGeom prst="rect">
            <a:avLst/>
          </a:prstGeom>
          <a:gradFill>
            <a:gsLst>
              <a:gs pos="0">
                <a:srgbClr val="E5796F"/>
              </a:gs>
              <a:gs pos="100000">
                <a:srgbClr val="AA322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 rot="5400000">
            <a:off x="6224250" y="-211700"/>
            <a:ext cx="2970300" cy="3234000"/>
          </a:xfrm>
          <a:prstGeom prst="rect">
            <a:avLst/>
          </a:prstGeom>
          <a:gradFill>
            <a:gsLst>
              <a:gs pos="0">
                <a:srgbClr val="E5796F"/>
              </a:gs>
              <a:gs pos="100000">
                <a:srgbClr val="AA322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ed circle with white text&#10;&#10;Description automatically generated" id="74" name="Google Shape;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7125" y="712427"/>
            <a:ext cx="3572107" cy="3572107"/>
          </a:xfrm>
          <a:custGeom>
            <a:rect b="b" l="l" r="r" t="t"/>
            <a:pathLst>
              <a:path extrusionOk="0" h="5031136" w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640349" y="3908625"/>
            <a:ext cx="15936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Male</a:t>
            </a:r>
            <a:endParaRPr b="1" sz="1800"/>
          </a:p>
        </p:txBody>
      </p:sp>
      <p:sp>
        <p:nvSpPr>
          <p:cNvPr id="169" name="Google Shape;169;p22"/>
          <p:cNvSpPr txBox="1"/>
          <p:nvPr/>
        </p:nvSpPr>
        <p:spPr>
          <a:xfrm>
            <a:off x="588275" y="3152350"/>
            <a:ext cx="163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Ahmed Ali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6815975" y="1254975"/>
            <a:ext cx="203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2"/>
          <p:cNvSpPr txBox="1"/>
          <p:nvPr>
            <p:ph idx="4294967295" type="subTitle"/>
          </p:nvPr>
        </p:nvSpPr>
        <p:spPr>
          <a:xfrm>
            <a:off x="2923925" y="67750"/>
            <a:ext cx="3186900" cy="47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Giza, Egypt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Occupation: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Software Developer at a tech company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Income: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15,000 EGP/month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Bachelor's degree in Computer Science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•Lifestyle: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Active lifestyle with a balance between work and fitness.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•Goes to the gym 4-5 times a week and enjoys outdoor sports like football and running.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•Cares about both functionality and appearance in sportswear.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Hobbies: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Gym workouts, running, playing football with friends, and following football leagues.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•Regularly watches sports events and participates in fitness challenges.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•Keeps up with the latest fitness trends and frequently shops for new sports gear.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b="8807" l="0" r="0" t="8799"/>
          <a:stretch/>
        </p:blipFill>
        <p:spPr>
          <a:xfrm>
            <a:off x="238675" y="234663"/>
            <a:ext cx="2504525" cy="28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-62850" y="35141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28 years old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6110825" y="-117650"/>
            <a:ext cx="3000000" cy="4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</a:t>
            </a:r>
            <a:r>
              <a:rPr b="1" lang="en" sz="1000">
                <a:solidFill>
                  <a:schemeClr val="lt1"/>
                </a:solidFill>
              </a:rPr>
              <a:t>Goals: </a:t>
            </a:r>
            <a:r>
              <a:rPr lang="en" sz="1000">
                <a:solidFill>
                  <a:schemeClr val="lt1"/>
                </a:solidFill>
              </a:rPr>
              <a:t>To stay in good physical shape, build muscle, and improve endurance.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•Looking for comfortable, durable, and stylish sportswear that suits both gym sessions and casual outings.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•Prefers clothes that offer flexibility and breathability, especially during intense workouts.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</a:t>
            </a:r>
            <a:r>
              <a:rPr b="1" lang="en" sz="1000">
                <a:solidFill>
                  <a:schemeClr val="lt1"/>
                </a:solidFill>
              </a:rPr>
              <a:t>Challenges:</a:t>
            </a:r>
            <a:endParaRPr b="1"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•Finds it difficult to find affordable, high-quality sportswear that meets his fitness needs.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•Frustrated by the high prices of global brands.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•Wants to discover local brands that offer competitive quality at reasonable prices.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</a:t>
            </a:r>
            <a:r>
              <a:rPr b="1" lang="en" sz="1000">
                <a:solidFill>
                  <a:schemeClr val="lt1"/>
                </a:solidFill>
              </a:rPr>
              <a:t>Favorite Brands:</a:t>
            </a:r>
            <a:r>
              <a:rPr lang="en" sz="1000">
                <a:solidFill>
                  <a:schemeClr val="lt1"/>
                </a:solidFill>
              </a:rPr>
              <a:t> Nike, Adidas, Sigma Fit, Hexa Sportswear.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800" y="3614050"/>
            <a:ext cx="1934100" cy="1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640349" y="3908625"/>
            <a:ext cx="15936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Female</a:t>
            </a:r>
            <a:endParaRPr b="1" sz="1800"/>
          </a:p>
        </p:txBody>
      </p:sp>
      <p:sp>
        <p:nvSpPr>
          <p:cNvPr id="181" name="Google Shape;181;p23"/>
          <p:cNvSpPr txBox="1"/>
          <p:nvPr/>
        </p:nvSpPr>
        <p:spPr>
          <a:xfrm>
            <a:off x="588275" y="3152350"/>
            <a:ext cx="163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Sara</a:t>
            </a:r>
            <a:endParaRPr b="1"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6815975" y="1254975"/>
            <a:ext cx="203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83" name="Google Shape;183;p23"/>
          <p:cNvSpPr txBox="1"/>
          <p:nvPr>
            <p:ph idx="4294967295" type="subTitle"/>
          </p:nvPr>
        </p:nvSpPr>
        <p:spPr>
          <a:xfrm>
            <a:off x="2923925" y="143950"/>
            <a:ext cx="3186900" cy="47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Cairo, Egypt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Occupation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Marketing Specialist at a tech company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12,000 EGP/month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Bachelor's degree in Business Administration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Lifestyle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•Active and health-conscious, enjoys attending fitness classes, going to the gym, and running.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•Follows a balanced lifestyle, blending work with fitness and social activities.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•Spends weekends at outdoor events or sports activities.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Hobbies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•Running, gym workouts, yoga, and attending fitness events.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•Frequently shops for trendy, functional sportswear that fits into her busy lifestyle.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•Active on social media (Instagram, TikTok), follows fitness influencers for workout inspiration.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-62850" y="3666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30 years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old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6110825" y="-41450"/>
            <a:ext cx="3000000" cy="4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•Goals:</a:t>
            </a:r>
            <a:endParaRPr b="1"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•To stay fit and active while looking stylish in her workout gear.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•To find sportswear that transitions easily from the gym to casual day-to-day wear (athleisure).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•Wants clothing that supports her active lifestyle but also keeps her fashion-forward.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•Challenges:</a:t>
            </a:r>
            <a:endParaRPr b="1"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•Limited time for shopping due to a busy work schedule.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•Frustrated by the high prices of international sportswear brands.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•Needs durable and comfortable sportswear that also looks good.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</a:t>
            </a:r>
            <a:r>
              <a:rPr b="1" lang="en" sz="1000">
                <a:solidFill>
                  <a:schemeClr val="lt1"/>
                </a:solidFill>
              </a:rPr>
              <a:t>Favorite Brands:</a:t>
            </a:r>
            <a:r>
              <a:rPr lang="en" sz="1000">
                <a:solidFill>
                  <a:schemeClr val="lt1"/>
                </a:solidFill>
              </a:rPr>
              <a:t> Nike, Adidas, Sigma Fit, and Curva.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15774" l="-920" r="919" t="1072"/>
          <a:stretch/>
        </p:blipFill>
        <p:spPr>
          <a:xfrm>
            <a:off x="180350" y="281825"/>
            <a:ext cx="2513600" cy="27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800" y="3614050"/>
            <a:ext cx="1934100" cy="1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640349" y="3984825"/>
            <a:ext cx="15936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Female</a:t>
            </a:r>
            <a:endParaRPr b="1" sz="1800"/>
          </a:p>
        </p:txBody>
      </p:sp>
      <p:sp>
        <p:nvSpPr>
          <p:cNvPr id="193" name="Google Shape;193;p24"/>
          <p:cNvSpPr txBox="1"/>
          <p:nvPr/>
        </p:nvSpPr>
        <p:spPr>
          <a:xfrm>
            <a:off x="588275" y="3152350"/>
            <a:ext cx="163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Yasmin</a:t>
            </a:r>
            <a:endParaRPr b="1"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6815975" y="1254975"/>
            <a:ext cx="203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95" name="Google Shape;195;p24"/>
          <p:cNvSpPr txBox="1"/>
          <p:nvPr>
            <p:ph idx="4294967295" type="subTitle"/>
          </p:nvPr>
        </p:nvSpPr>
        <p:spPr>
          <a:xfrm>
            <a:off x="2923925" y="143950"/>
            <a:ext cx="3186900" cy="47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Alexandria, Egypt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•Occupation: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Teacher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•Income: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15,000 EGP/month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Master's degree in Education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Lifestyle: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•Very health-conscious and committed to fitness, regularly attending women-only gym sessions.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•Enjoys outdoor activities like walking and swimming in her free time.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•Prefers modest yet functional sportswear that aligns with her values and comfort.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•Hobbies: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•Swimming, yoga, walking, and fitness classes.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•Follows influencers who share modest fashion and fitness tips.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•Enjoys spending time with family and participating in local fitness events.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-62850" y="3666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years old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6110825" y="-41450"/>
            <a:ext cx="30000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•Goals:</a:t>
            </a:r>
            <a:endParaRPr b="1"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•To stay fit and healthy without compromising on modesty.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•Looking for sportswear that is both comfortable and appropriate for her lifestyle, including hijab-friendly workout clothing.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•Wants to feel confident and comfortable during workouts.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•Challenges:</a:t>
            </a:r>
            <a:endParaRPr b="1"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•Finding sportswear that offers both modesty and functionality.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•Limited selection of hijab-friendly sportswear from international brands.</a:t>
            </a:r>
            <a:endParaRPr sz="10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•High prices of imported modest sportswear brands.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•Favorite Brands: </a:t>
            </a:r>
            <a:r>
              <a:rPr lang="en" sz="1000">
                <a:solidFill>
                  <a:schemeClr val="lt1"/>
                </a:solidFill>
              </a:rPr>
              <a:t>Nike Pro Hijab, Hexa Sportswear, and local hijab-friendly brands.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b="15774" l="-920" r="919" t="1072"/>
          <a:stretch/>
        </p:blipFill>
        <p:spPr>
          <a:xfrm>
            <a:off x="180350" y="281825"/>
            <a:ext cx="2513600" cy="27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4">
            <a:alphaModFix/>
          </a:blip>
          <a:srcRect b="17170" l="0" r="0" t="0"/>
          <a:stretch/>
        </p:blipFill>
        <p:spPr>
          <a:xfrm>
            <a:off x="175300" y="239675"/>
            <a:ext cx="2523707" cy="28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0800" y="3614050"/>
            <a:ext cx="1934100" cy="1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Sara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361375" y="218525"/>
            <a:ext cx="484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218500" y="695525"/>
            <a:ext cx="434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accent3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0" y="0"/>
            <a:ext cx="4580400" cy="5143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17600" y="1790175"/>
            <a:ext cx="43452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•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High-quality yet affordable sportswear for fitness enthusiasts.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•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Stylish, durable, local products meeting international standards.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218500" y="573975"/>
            <a:ext cx="40005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"/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Strategy: Positioning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361375" y="218525"/>
            <a:ext cx="484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218500" y="695525"/>
            <a:ext cx="434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accent3"/>
              </a:solidFill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67225" y="2092700"/>
            <a:ext cx="43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6"/>
          <p:cNvSpPr txBox="1"/>
          <p:nvPr>
            <p:ph type="title"/>
          </p:nvPr>
        </p:nvSpPr>
        <p:spPr>
          <a:xfrm>
            <a:off x="285725" y="352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"/>
              <a:buNone/>
            </a:pPr>
            <a:r>
              <a:rPr b="1" lang="en" sz="3500"/>
              <a:t>Tactics</a:t>
            </a:r>
            <a:r>
              <a:rPr b="1" lang="en" sz="3100">
                <a:latin typeface="Play"/>
                <a:ea typeface="Play"/>
                <a:cs typeface="Play"/>
                <a:sym typeface="Play"/>
              </a:rPr>
              <a:t> (4Ps)</a:t>
            </a:r>
            <a:endParaRPr b="1" sz="3300"/>
          </a:p>
        </p:txBody>
      </p:sp>
      <p:grpSp>
        <p:nvGrpSpPr>
          <p:cNvPr id="220" name="Google Shape;220;p26"/>
          <p:cNvGrpSpPr/>
          <p:nvPr/>
        </p:nvGrpSpPr>
        <p:grpSpPr>
          <a:xfrm>
            <a:off x="558553" y="2175589"/>
            <a:ext cx="8044931" cy="1962294"/>
            <a:chOff x="100682" y="788206"/>
            <a:chExt cx="10726575" cy="2616392"/>
          </a:xfrm>
        </p:grpSpPr>
        <p:sp>
          <p:nvSpPr>
            <p:cNvPr id="221" name="Google Shape;221;p26"/>
            <p:cNvSpPr/>
            <p:nvPr/>
          </p:nvSpPr>
          <p:spPr>
            <a:xfrm>
              <a:off x="100682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 txBox="1"/>
            <p:nvPr/>
          </p:nvSpPr>
          <p:spPr>
            <a:xfrm>
              <a:off x="100682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PRODUCT: WIDE RANGE OF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SPORTSWEAR,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INCLUDING SPORT-SPECIFIC CLOTHING.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3348252" y="788206"/>
              <a:ext cx="1446000" cy="1446000"/>
            </a:xfrm>
            <a:prstGeom prst="ellipse">
              <a:avLst/>
            </a:prstGeom>
            <a:solidFill>
              <a:srgbClr val="176B2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3656416" y="1096370"/>
              <a:ext cx="829800" cy="829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2886007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 txBox="1"/>
            <p:nvPr/>
          </p:nvSpPr>
          <p:spPr>
            <a:xfrm>
              <a:off x="2886007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PRICE: COMPETITIVE PRICING STRATEGY, T-SHIRT (350-500), SPORT SUIT (800-1000).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133577" y="788206"/>
              <a:ext cx="1446000" cy="1446000"/>
            </a:xfrm>
            <a:prstGeom prst="ellipse">
              <a:avLst/>
            </a:prstGeom>
            <a:solidFill>
              <a:srgbClr val="0C9ED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441741" y="1096370"/>
              <a:ext cx="829800" cy="829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5671332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 txBox="1"/>
            <p:nvPr/>
          </p:nvSpPr>
          <p:spPr>
            <a:xfrm>
              <a:off x="5671332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PLACE: ONLINE STORE WITH USER-FRIENDLY INTERFACE.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8918902" y="788206"/>
              <a:ext cx="1446000" cy="1446000"/>
            </a:xfrm>
            <a:prstGeom prst="ellipse">
              <a:avLst/>
            </a:prstGeom>
            <a:solidFill>
              <a:srgbClr val="A0289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9227066" y="1096370"/>
              <a:ext cx="829800" cy="829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8456657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 txBox="1"/>
            <p:nvPr/>
          </p:nvSpPr>
          <p:spPr>
            <a:xfrm>
              <a:off x="8456657" y="2684598"/>
              <a:ext cx="23706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Promotion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social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media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 SEO,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influencer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collaborations</a:t>
              </a:r>
              <a:r>
                <a:rPr lang="en" sz="1100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562927" y="788206"/>
              <a:ext cx="1446000" cy="1446000"/>
            </a:xfrm>
            <a:prstGeom prst="ellipse">
              <a:avLst/>
            </a:prstGeom>
            <a:solidFill>
              <a:srgbClr val="E9713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871091" y="1096370"/>
              <a:ext cx="829800" cy="829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7" name="Google Shape;23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8750" y="-2810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361375" y="218525"/>
            <a:ext cx="484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218500" y="695525"/>
            <a:ext cx="434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accent3"/>
              </a:solidFill>
            </a:endParaRPr>
          </a:p>
        </p:txBody>
      </p:sp>
      <p:sp>
        <p:nvSpPr>
          <p:cNvPr id="245" name="Google Shape;245;p27"/>
          <p:cNvSpPr txBox="1"/>
          <p:nvPr>
            <p:ph type="title"/>
          </p:nvPr>
        </p:nvSpPr>
        <p:spPr>
          <a:xfrm>
            <a:off x="285725" y="352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"/>
              <a:buNone/>
            </a:pPr>
            <a:r>
              <a:rPr b="1" lang="en" sz="3500"/>
              <a:t>Products</a:t>
            </a:r>
            <a:endParaRPr b="1" sz="3300"/>
          </a:p>
        </p:txBody>
      </p:sp>
      <p:pic>
        <p:nvPicPr>
          <p:cNvPr id="246" name="Google Shape;246;p27"/>
          <p:cNvPicPr preferRelativeResize="0"/>
          <p:nvPr/>
        </p:nvPicPr>
        <p:blipFill rotWithShape="1">
          <a:blip r:embed="rId3">
            <a:alphaModFix/>
          </a:blip>
          <a:srcRect b="1058" l="5695" r="3618" t="0"/>
          <a:stretch/>
        </p:blipFill>
        <p:spPr>
          <a:xfrm>
            <a:off x="-17375" y="1658175"/>
            <a:ext cx="2151525" cy="35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350" y="1665550"/>
            <a:ext cx="2337325" cy="3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6975" y="1658175"/>
            <a:ext cx="2372376" cy="35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6675" y="1665525"/>
            <a:ext cx="2337325" cy="350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361375" y="218525"/>
            <a:ext cx="484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218500" y="695525"/>
            <a:ext cx="434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accent3"/>
              </a:solidFill>
            </a:endParaRPr>
          </a:p>
        </p:txBody>
      </p:sp>
      <p:sp>
        <p:nvSpPr>
          <p:cNvPr id="258" name="Google Shape;258;p28"/>
          <p:cNvSpPr txBox="1"/>
          <p:nvPr>
            <p:ph type="title"/>
          </p:nvPr>
        </p:nvSpPr>
        <p:spPr>
          <a:xfrm>
            <a:off x="285725" y="352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Products</a:t>
            </a:r>
            <a:endParaRPr b="1" sz="3300"/>
          </a:p>
        </p:txBody>
      </p:sp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b="0" l="56059" r="0" t="0"/>
          <a:stretch/>
        </p:blipFill>
        <p:spPr>
          <a:xfrm>
            <a:off x="6758604" y="1724050"/>
            <a:ext cx="2385398" cy="341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218500" y="1975025"/>
            <a:ext cx="63957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symbol resembles a stylized human figure in a running pose.</a:t>
            </a:r>
            <a:endParaRPr b="1" sz="2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260525" y="3563475"/>
            <a:ext cx="6336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wave-like </a:t>
            </a: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element</a:t>
            </a: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symbolizes the nile river, a significant part of the egyptian identity and culture</a:t>
            </a:r>
            <a:endParaRPr b="1" sz="2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361375" y="218525"/>
            <a:ext cx="484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218500" y="695525"/>
            <a:ext cx="434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accent3"/>
              </a:solidFill>
            </a:endParaRPr>
          </a:p>
        </p:txBody>
      </p:sp>
      <p:sp>
        <p:nvSpPr>
          <p:cNvPr id="270" name="Google Shape;270;p29"/>
          <p:cNvSpPr txBox="1"/>
          <p:nvPr>
            <p:ph type="title"/>
          </p:nvPr>
        </p:nvSpPr>
        <p:spPr>
          <a:xfrm>
            <a:off x="285725" y="352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Colors</a:t>
            </a:r>
            <a:endParaRPr b="1" sz="3300"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b="0" l="0" r="0" t="5900"/>
          <a:stretch/>
        </p:blipFill>
        <p:spPr>
          <a:xfrm>
            <a:off x="-6075" y="0"/>
            <a:ext cx="92822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201975" y="1465800"/>
            <a:ext cx="3276300" cy="3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"/>
              <a:buNone/>
            </a:pPr>
            <a:r>
              <a:rPr b="1" lang="en" sz="3500"/>
              <a:t>Content Strategy</a:t>
            </a:r>
            <a:endParaRPr sz="3300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500"/>
          </a:p>
        </p:txBody>
      </p:sp>
      <p:grpSp>
        <p:nvGrpSpPr>
          <p:cNvPr id="277" name="Google Shape;277;p30"/>
          <p:cNvGrpSpPr/>
          <p:nvPr/>
        </p:nvGrpSpPr>
        <p:grpSpPr>
          <a:xfrm>
            <a:off x="3977640" y="510722"/>
            <a:ext cx="4773265" cy="4128811"/>
            <a:chOff x="0" y="4307"/>
            <a:chExt cx="6364354" cy="5505081"/>
          </a:xfrm>
        </p:grpSpPr>
        <p:sp>
          <p:nvSpPr>
            <p:cNvPr id="278" name="Google Shape;278;p30"/>
            <p:cNvSpPr/>
            <p:nvPr/>
          </p:nvSpPr>
          <p:spPr>
            <a:xfrm>
              <a:off x="0" y="4307"/>
              <a:ext cx="6364200" cy="9174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277554" y="210753"/>
              <a:ext cx="504600" cy="504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1059754" y="430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1059754" y="430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825" lIns="72825" spcFirstLastPara="1" rIns="72825" wrap="square" tIns="72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Educational Content: Fitness tips, workout routines.</a:t>
              </a:r>
              <a:endParaRPr sz="1100"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0" y="1151227"/>
              <a:ext cx="6364200" cy="9174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277554" y="1357673"/>
              <a:ext cx="504600" cy="504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1059754" y="115122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 txBox="1"/>
            <p:nvPr/>
          </p:nvSpPr>
          <p:spPr>
            <a:xfrm>
              <a:off x="1059754" y="115122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825" lIns="72825" spcFirstLastPara="1" rIns="72825" wrap="square" tIns="72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Product Demos: Highlighting breathability, flexibility, style.</a:t>
              </a:r>
              <a:endParaRPr sz="1100"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0" y="2298147"/>
              <a:ext cx="6364200" cy="9174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277554" y="2504593"/>
              <a:ext cx="504600" cy="504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59754" y="229814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 txBox="1"/>
            <p:nvPr/>
          </p:nvSpPr>
          <p:spPr>
            <a:xfrm>
              <a:off x="1059754" y="2298147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825" lIns="72825" spcFirstLastPara="1" rIns="72825" wrap="square" tIns="72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User-Generated Content: Customer fitness journeys.</a:t>
              </a:r>
              <a:endParaRPr sz="1100"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0" y="3445068"/>
              <a:ext cx="6364200" cy="9174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77554" y="3651513"/>
              <a:ext cx="504600" cy="504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059754" y="3445068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 txBox="1"/>
            <p:nvPr/>
          </p:nvSpPr>
          <p:spPr>
            <a:xfrm>
              <a:off x="1059754" y="3445068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825" lIns="72825" spcFirstLastPara="1" rIns="72825" wrap="square" tIns="72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Influencer Collaborations: Featuring fitness influencers.</a:t>
              </a:r>
              <a:endParaRPr sz="1100"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0" y="4591988"/>
              <a:ext cx="6364200" cy="9174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77554" y="4798433"/>
              <a:ext cx="504600" cy="504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59754" y="4591988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 txBox="1"/>
            <p:nvPr/>
          </p:nvSpPr>
          <p:spPr>
            <a:xfrm>
              <a:off x="1059754" y="4591988"/>
              <a:ext cx="5304600" cy="9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825" lIns="72825" spcFirstLastPara="1" rIns="72825" wrap="square" tIns="72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Promotions: Special offers, discounts.</a:t>
              </a:r>
              <a:endParaRPr sz="11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Platforms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3" name="Google Shape;303;p31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6815975" y="1254975"/>
            <a:ext cx="203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lay"/>
              <a:buNone/>
            </a:pPr>
            <a:r>
              <a:rPr lang="en" sz="2300">
                <a:solidFill>
                  <a:srgbClr val="000000"/>
                </a:solidFill>
              </a:rPr>
              <a:t>Social Media Platforms: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1"/>
          <p:cNvGrpSpPr/>
          <p:nvPr/>
        </p:nvGrpSpPr>
        <p:grpSpPr>
          <a:xfrm>
            <a:off x="735452" y="2628561"/>
            <a:ext cx="7695000" cy="1620000"/>
            <a:chOff x="333914" y="1016402"/>
            <a:chExt cx="10260000" cy="2160000"/>
          </a:xfrm>
        </p:grpSpPr>
        <p:sp>
          <p:nvSpPr>
            <p:cNvPr id="307" name="Google Shape;307;p31"/>
            <p:cNvSpPr/>
            <p:nvPr/>
          </p:nvSpPr>
          <p:spPr>
            <a:xfrm>
              <a:off x="684914" y="1016402"/>
              <a:ext cx="1098000" cy="1098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918914" y="1250402"/>
              <a:ext cx="630000" cy="63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33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 txBox="1"/>
            <p:nvPr/>
          </p:nvSpPr>
          <p:spPr>
            <a:xfrm>
              <a:off x="33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FACEBOOK</a:t>
              </a:r>
              <a:endParaRPr sz="110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799914" y="1016402"/>
              <a:ext cx="1098000" cy="1098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033914" y="1250402"/>
              <a:ext cx="630000" cy="63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FFFFFF">
                  <a:alpha val="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2448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 txBox="1"/>
            <p:nvPr/>
          </p:nvSpPr>
          <p:spPr>
            <a:xfrm>
              <a:off x="2448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INSTAGRAM</a:t>
              </a:r>
              <a:endParaRPr sz="110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914914" y="1016402"/>
              <a:ext cx="1098000" cy="1098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148914" y="1250402"/>
              <a:ext cx="630000" cy="63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FFFFFF">
                  <a:alpha val="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56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 txBox="1"/>
            <p:nvPr/>
          </p:nvSpPr>
          <p:spPr>
            <a:xfrm>
              <a:off x="456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TIKTOK</a:t>
              </a:r>
              <a:endParaRPr sz="110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7029914" y="1016402"/>
              <a:ext cx="1098000" cy="1098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7263914" y="1250402"/>
              <a:ext cx="630000" cy="63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FFFFFF">
                  <a:alpha val="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6678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 txBox="1"/>
            <p:nvPr/>
          </p:nvSpPr>
          <p:spPr>
            <a:xfrm>
              <a:off x="6678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GOOGLE SITES</a:t>
              </a:r>
              <a:endParaRPr sz="110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9144914" y="1016402"/>
              <a:ext cx="1098000" cy="1098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9378914" y="1250402"/>
              <a:ext cx="630000" cy="630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FFFFFF">
                  <a:alpha val="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879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 txBox="1"/>
            <p:nvPr/>
          </p:nvSpPr>
          <p:spPr>
            <a:xfrm>
              <a:off x="8793914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EMAIL MARKETING</a:t>
              </a:r>
              <a:endParaRPr sz="1100"/>
            </a:p>
          </p:txBody>
        </p:sp>
      </p:grpSp>
      <p:pic>
        <p:nvPicPr>
          <p:cNvPr id="327" name="Google Shape;32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DB4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The marketers</a:t>
            </a:r>
            <a:endParaRPr b="1" sz="3500"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12967" l="0" r="0" t="0"/>
          <a:stretch/>
        </p:blipFill>
        <p:spPr>
          <a:xfrm>
            <a:off x="311700" y="1711955"/>
            <a:ext cx="1275600" cy="133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4">
            <a:alphaModFix/>
          </a:blip>
          <a:srcRect b="23924" l="0" r="0" t="1935"/>
          <a:stretch/>
        </p:blipFill>
        <p:spPr>
          <a:xfrm>
            <a:off x="2042600" y="1734125"/>
            <a:ext cx="1369800" cy="138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5">
            <a:alphaModFix/>
          </a:blip>
          <a:srcRect b="53852" l="27068" r="27068" t="11298"/>
          <a:stretch/>
        </p:blipFill>
        <p:spPr>
          <a:xfrm>
            <a:off x="3877620" y="1717806"/>
            <a:ext cx="1302000" cy="138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idx="4294967295" type="title"/>
          </p:nvPr>
        </p:nvSpPr>
        <p:spPr>
          <a:xfrm>
            <a:off x="47100" y="3363821"/>
            <a:ext cx="1734900" cy="4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Ahmed Abdelkader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5" name="Google Shape;85;p14"/>
          <p:cNvSpPr txBox="1"/>
          <p:nvPr>
            <p:ph idx="4294967295" type="title"/>
          </p:nvPr>
        </p:nvSpPr>
        <p:spPr>
          <a:xfrm>
            <a:off x="1900186" y="3229468"/>
            <a:ext cx="1622700" cy="4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Doaa Ahmed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6" name="Google Shape;86;p14"/>
          <p:cNvSpPr txBox="1"/>
          <p:nvPr>
            <p:ph idx="4294967295" type="title"/>
          </p:nvPr>
        </p:nvSpPr>
        <p:spPr>
          <a:xfrm>
            <a:off x="3717263" y="3220484"/>
            <a:ext cx="16227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Lina Hamed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6">
            <a:alphaModFix/>
          </a:blip>
          <a:srcRect b="47581" l="9342" r="9350" t="2290"/>
          <a:stretch/>
        </p:blipFill>
        <p:spPr>
          <a:xfrm>
            <a:off x="5724527" y="1785125"/>
            <a:ext cx="1275600" cy="127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idx="4294967295" type="title"/>
          </p:nvPr>
        </p:nvSpPr>
        <p:spPr>
          <a:xfrm>
            <a:off x="5577675" y="3239968"/>
            <a:ext cx="15693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Sherif Belal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7">
            <a:alphaModFix/>
          </a:blip>
          <a:srcRect b="15167" l="28933" r="18876" t="6407"/>
          <a:stretch/>
        </p:blipFill>
        <p:spPr>
          <a:xfrm>
            <a:off x="7469227" y="1862500"/>
            <a:ext cx="1275600" cy="127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7367375" y="3248250"/>
            <a:ext cx="1479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Safaa Wasef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/>
        </p:nvSpPr>
        <p:spPr>
          <a:xfrm>
            <a:off x="2403650" y="2571750"/>
            <a:ext cx="395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b="1"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6118400" y="2647350"/>
            <a:ext cx="3951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62" y="304800"/>
            <a:ext cx="8130302" cy="457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/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 Action: First </a:t>
            </a:r>
            <a:r>
              <a:rPr b="1" lang="en" sz="3200"/>
              <a:t>four</a:t>
            </a:r>
            <a:r>
              <a:rPr b="1" lang="en" sz="3200"/>
              <a:t>-month period</a:t>
            </a:r>
            <a:endParaRPr/>
          </a:p>
        </p:txBody>
      </p:sp>
      <p:graphicFrame>
        <p:nvGraphicFramePr>
          <p:cNvPr id="340" name="Google Shape;340;p33"/>
          <p:cNvGraphicFramePr/>
          <p:nvPr/>
        </p:nvGraphicFramePr>
        <p:xfrm>
          <a:off x="1059995" y="86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{A188B80C-AA24-4BDE-83D8-551655C26B57}</a:tableStyleId>
              </a:tblPr>
              <a:tblGrid>
                <a:gridCol w="1785350"/>
                <a:gridCol w="2285400"/>
                <a:gridCol w="1285325"/>
                <a:gridCol w="1785350"/>
              </a:tblGrid>
              <a:tr h="47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Action Area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Deadline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Budget (EGP)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Expected Outcome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solidFill>
                      <a:srgbClr val="B02B20"/>
                    </a:solidFill>
                  </a:tcPr>
                </a:tc>
              </a:tr>
              <a:tr h="2125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DB4437"/>
                          </a:solidFill>
                        </a:rPr>
                        <a:t>1. Social Media Advertising</a:t>
                      </a:r>
                      <a:endParaRPr sz="1400">
                        <a:solidFill>
                          <a:srgbClr val="DB4437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Ongoing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000000"/>
                          </a:solidFill>
                        </a:rPr>
                        <a:t>20,000 EGP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Increase brand awareness, grow followers to 1,000 in the first month, drive website traffic, and boost social media engagement.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497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DB4437"/>
                          </a:solidFill>
                        </a:rPr>
                        <a:t>2. Influencer Partnerships</a:t>
                      </a:r>
                      <a:endParaRPr sz="1400">
                        <a:solidFill>
                          <a:srgbClr val="DB4437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Monthly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000000"/>
                          </a:solidFill>
                        </a:rPr>
                        <a:t>20,000 EGP	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Generate brand visibility, increase trust among target audiences, and drive traffic and sales from influencer recommendations.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 Action</a:t>
            </a:r>
            <a:endParaRPr/>
          </a:p>
        </p:txBody>
      </p:sp>
      <p:graphicFrame>
        <p:nvGraphicFramePr>
          <p:cNvPr id="346" name="Google Shape;346;p34"/>
          <p:cNvGraphicFramePr/>
          <p:nvPr/>
        </p:nvGraphicFramePr>
        <p:xfrm>
          <a:off x="960300" y="9897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{A188B80C-AA24-4BDE-83D8-551655C26B57}</a:tableStyleId>
              </a:tblPr>
              <a:tblGrid>
                <a:gridCol w="1805850"/>
                <a:gridCol w="2134650"/>
                <a:gridCol w="1371350"/>
                <a:gridCol w="1911550"/>
              </a:tblGrid>
              <a:tr h="48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Action Area</a:t>
                      </a:r>
                      <a:endParaRPr sz="1400"/>
                    </a:p>
                  </a:txBody>
                  <a:tcPr marT="34300" marB="34300" marR="68600" marL="686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Deadline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4300" marB="34300" marR="68600" marL="686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Budget (EGP)</a:t>
                      </a:r>
                      <a:endParaRPr sz="1400"/>
                    </a:p>
                  </a:txBody>
                  <a:tcPr marT="34300" marB="34300" marR="68600" marL="686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Expected Outcome</a:t>
                      </a:r>
                      <a:endParaRPr sz="1400"/>
                    </a:p>
                  </a:txBody>
                  <a:tcPr marT="34300" marB="34300" marR="68600" marL="68600" anchor="ctr">
                    <a:solidFill>
                      <a:srgbClr val="B02B20"/>
                    </a:solidFill>
                  </a:tcPr>
                </a:tc>
              </a:tr>
              <a:tr h="1649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SEO &amp; Website Optimization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Ongoing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000000"/>
                          </a:solidFill>
                        </a:rPr>
                        <a:t>10,000 EGP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Improve website ranking for sportswear-related keywords, leading to a 10% increase in organic traffic over 6 months.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649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 Email Marketing Campaigns</a:t>
                      </a:r>
                      <a:r>
                        <a:rPr lang="en" sz="1400">
                          <a:solidFill>
                            <a:srgbClr val="DB4437"/>
                          </a:solidFill>
                        </a:rPr>
                        <a:t>	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Monthly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000000"/>
                          </a:solidFill>
                        </a:rPr>
                        <a:t>8,000 EGP	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Grow </a:t>
                      </a:r>
                      <a:r>
                        <a:rPr lang="en">
                          <a:solidFill>
                            <a:srgbClr val="000000"/>
                          </a:solidFill>
                        </a:rPr>
                        <a:t>the email</a:t>
                      </a: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list to 2,000 leads</a:t>
                      </a:r>
                      <a:r>
                        <a:rPr lang="en">
                          <a:solidFill>
                            <a:srgbClr val="000000"/>
                          </a:solidFill>
                        </a:rPr>
                        <a:t>;</a:t>
                      </a: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increase email open rates and conversion rates, leading to better customer engagement.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 Action</a:t>
            </a:r>
            <a:endParaRPr/>
          </a:p>
        </p:txBody>
      </p:sp>
      <p:graphicFrame>
        <p:nvGraphicFramePr>
          <p:cNvPr id="352" name="Google Shape;352;p35"/>
          <p:cNvGraphicFramePr/>
          <p:nvPr/>
        </p:nvGraphicFramePr>
        <p:xfrm>
          <a:off x="1007393" y="10226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{A188B80C-AA24-4BDE-83D8-551655C26B57}</a:tableStyleId>
              </a:tblPr>
              <a:tblGrid>
                <a:gridCol w="1782375"/>
                <a:gridCol w="2064200"/>
                <a:gridCol w="1500550"/>
                <a:gridCol w="1782375"/>
              </a:tblGrid>
              <a:tr h="36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Action Area</a:t>
                      </a:r>
                      <a:endParaRPr sz="1400"/>
                    </a:p>
                  </a:txBody>
                  <a:tcPr marT="34300" marB="34300" marR="68600" marL="686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Description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Budget (EGP)</a:t>
                      </a:r>
                      <a:endParaRPr sz="1400"/>
                    </a:p>
                  </a:txBody>
                  <a:tcPr marT="34300" marB="34300" marR="68600" marL="686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Expected Outcome</a:t>
                      </a:r>
                      <a:endParaRPr sz="1400"/>
                    </a:p>
                  </a:txBody>
                  <a:tcPr marT="34300" marB="34300" marR="68600" marL="68600" anchor="ctr">
                    <a:solidFill>
                      <a:srgbClr val="B02B20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 Loyalty Program Expansion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Monthly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000000"/>
                          </a:solidFill>
                        </a:rPr>
                        <a:t>5,000 EGP	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Increase customer retention by </a:t>
                      </a:r>
                      <a:r>
                        <a:rPr lang="en">
                          <a:solidFill>
                            <a:srgbClr val="000000"/>
                          </a:solidFill>
                        </a:rPr>
                        <a:t>30-40%, achieve</a:t>
                      </a: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higher repeat purchase </a:t>
                      </a:r>
                      <a:r>
                        <a:rPr lang="en">
                          <a:solidFill>
                            <a:srgbClr val="000000"/>
                          </a:solidFill>
                        </a:rPr>
                        <a:t>rates, and</a:t>
                      </a: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improve overall customer satisfaction.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 Content Creation (Videos &amp; Graphics)</a:t>
                      </a:r>
                      <a:r>
                        <a:rPr lang="en" sz="1400">
                          <a:solidFill>
                            <a:srgbClr val="DB4437"/>
                          </a:solidFill>
                        </a:rPr>
                        <a:t>	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weekly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000000"/>
                          </a:solidFill>
                        </a:rPr>
                        <a:t>7,000 EGP	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 Engage the audience with top-quality content, leading to higher social media interaction, better brand positioning, and increased sales.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 Action</a:t>
            </a:r>
            <a:endParaRPr/>
          </a:p>
        </p:txBody>
      </p:sp>
      <p:graphicFrame>
        <p:nvGraphicFramePr>
          <p:cNvPr id="358" name="Google Shape;358;p36"/>
          <p:cNvGraphicFramePr/>
          <p:nvPr/>
        </p:nvGraphicFramePr>
        <p:xfrm>
          <a:off x="983800" y="9056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{A188B80C-AA24-4BDE-83D8-551655C26B57}</a:tableStyleId>
              </a:tblPr>
              <a:tblGrid>
                <a:gridCol w="1846950"/>
                <a:gridCol w="1846950"/>
                <a:gridCol w="1846950"/>
                <a:gridCol w="1846950"/>
              </a:tblGrid>
              <a:tr h="430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Action Area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Description</a:t>
                      </a:r>
                      <a:endParaRPr sz="1400"/>
                    </a:p>
                  </a:txBody>
                  <a:tcPr marT="34300" marB="34300" marR="68600" marL="68600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Budget (EGP)</a:t>
                      </a:r>
                      <a:endParaRPr sz="1400"/>
                    </a:p>
                  </a:txBody>
                  <a:tcPr marT="34300" marB="34300" marR="68600" marL="68600" anchor="ctr">
                    <a:solidFill>
                      <a:srgbClr val="B02B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Expected Outcome</a:t>
                      </a:r>
                      <a:endParaRPr sz="1400"/>
                    </a:p>
                  </a:txBody>
                  <a:tcPr marT="34300" marB="34300" marR="68600" marL="68600" anchor="ctr">
                    <a:solidFill>
                      <a:srgbClr val="B02B20"/>
                    </a:solidFill>
                  </a:tcPr>
                </a:tc>
              </a:tr>
              <a:tr h="1727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 Promotions &amp; Discounts</a:t>
                      </a:r>
                      <a:r>
                        <a:rPr lang="en" sz="1400">
                          <a:solidFill>
                            <a:srgbClr val="DB4437"/>
                          </a:solidFill>
                        </a:rPr>
                        <a:t>	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Monthly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000000"/>
                          </a:solidFill>
                        </a:rPr>
                        <a:t>5,000 EGP	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- Boost overall sales, increase average order value (AOV), and attract new customers with competitive pricing during campaigns.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1727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DB443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 Google Ads Campaigns</a:t>
                      </a:r>
                      <a:r>
                        <a:rPr lang="en" sz="1400">
                          <a:solidFill>
                            <a:srgbClr val="DB4437"/>
                          </a:solidFill>
                        </a:rPr>
                        <a:t>	</a:t>
                      </a:r>
                      <a:endParaRPr sz="1100">
                        <a:solidFill>
                          <a:srgbClr val="DB4437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Monthly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000000"/>
                          </a:solidFill>
                        </a:rPr>
                        <a:t>5,000 EGP	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</a:rPr>
                        <a:t>- Attract high-intent buyers, increase website traffic from Google searches, resulting in higher online sales and leads.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 Action: Facebook Ad &amp; Posts</a:t>
            </a:r>
            <a:endParaRPr/>
          </a:p>
        </p:txBody>
      </p:sp>
      <p:pic>
        <p:nvPicPr>
          <p:cNvPr id="364" name="Google Shape;3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50" y="849925"/>
            <a:ext cx="2208045" cy="407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828" y="849925"/>
            <a:ext cx="2201272" cy="407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7975" y="849925"/>
            <a:ext cx="1941932" cy="407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4500" y="890900"/>
            <a:ext cx="2061075" cy="398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 Action: Facebook Ad &amp; Post</a:t>
            </a:r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0400"/>
            <a:ext cx="8839200" cy="400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 Action: C</a:t>
            </a:r>
            <a:r>
              <a:rPr b="1" lang="en" sz="3200"/>
              <a:t>ompetitors Ads</a:t>
            </a:r>
            <a:endParaRPr/>
          </a:p>
        </p:txBody>
      </p:sp>
      <p:pic>
        <p:nvPicPr>
          <p:cNvPr id="379" name="Google Shape;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0125"/>
            <a:ext cx="8839199" cy="281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150" y="0"/>
            <a:ext cx="9144000" cy="768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  Action: Competitors Ads</a:t>
            </a:r>
            <a:endParaRPr/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" y="768000"/>
            <a:ext cx="4819334" cy="40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475" y="838200"/>
            <a:ext cx="4248576" cy="225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41"/>
          <p:cNvGrpSpPr/>
          <p:nvPr/>
        </p:nvGrpSpPr>
        <p:grpSpPr>
          <a:xfrm>
            <a:off x="317373" y="2873088"/>
            <a:ext cx="8397766" cy="697881"/>
            <a:chOff x="1593000" y="2322568"/>
            <a:chExt cx="5957975" cy="643505"/>
          </a:xfrm>
        </p:grpSpPr>
        <p:sp>
          <p:nvSpPr>
            <p:cNvPr id="392" name="Google Shape;392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Impression and reach</a:t>
              </a:r>
              <a:endPara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4532813" y="2323773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Track the total number of times content is seen (impressions) and the number of unique viewers (reach) across platforms.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9" name="Google Shape;399;p41"/>
          <p:cNvGrpSpPr/>
          <p:nvPr/>
        </p:nvGrpSpPr>
        <p:grpSpPr>
          <a:xfrm>
            <a:off x="317373" y="2118615"/>
            <a:ext cx="8397766" cy="791290"/>
            <a:chOff x="1593000" y="2322298"/>
            <a:chExt cx="5957975" cy="689397"/>
          </a:xfrm>
        </p:grpSpPr>
        <p:sp>
          <p:nvSpPr>
            <p:cNvPr id="400" name="Google Shape;400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Social Media Engagement Rate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1593000" y="2322298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4493788" y="2369395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Measure likes, comments, shares, and interactions on posts. Aim for a 5% engagement rate per post.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7" name="Google Shape;407;p41"/>
          <p:cNvGrpSpPr/>
          <p:nvPr/>
        </p:nvGrpSpPr>
        <p:grpSpPr>
          <a:xfrm>
            <a:off x="317373" y="1393271"/>
            <a:ext cx="8397766" cy="819002"/>
            <a:chOff x="1593000" y="2322568"/>
            <a:chExt cx="5957975" cy="755188"/>
          </a:xfrm>
        </p:grpSpPr>
        <p:sp>
          <p:nvSpPr>
            <p:cNvPr id="408" name="Google Shape;408;p41"/>
            <p:cNvSpPr/>
            <p:nvPr/>
          </p:nvSpPr>
          <p:spPr>
            <a:xfrm>
              <a:off x="3728375" y="2338093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Social Media Followers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4532823" y="2435456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Target: Reach 1,000 followers/subscribers in the first month and 5,000 followers/subscribers by the fourth month across platforms (Facebook, Instagram, TikTok).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5" name="Google Shape;415;p41"/>
          <p:cNvSpPr txBox="1"/>
          <p:nvPr/>
        </p:nvSpPr>
        <p:spPr>
          <a:xfrm>
            <a:off x="317375" y="0"/>
            <a:ext cx="63285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KPIs</a:t>
            </a:r>
            <a:endParaRPr b="1" sz="2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Here are some 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Key Performance Indicators (KPIs)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for Nile Sportswear, categorized based on different business objectives: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Brand awareness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6" name="Google Shape;416;p41"/>
          <p:cNvGrpSpPr/>
          <p:nvPr/>
        </p:nvGrpSpPr>
        <p:grpSpPr>
          <a:xfrm>
            <a:off x="317373" y="3604588"/>
            <a:ext cx="8397766" cy="697876"/>
            <a:chOff x="1593000" y="2322568"/>
            <a:chExt cx="5957975" cy="643500"/>
          </a:xfrm>
        </p:grpSpPr>
        <p:sp>
          <p:nvSpPr>
            <p:cNvPr id="417" name="Google Shape;417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Website traffic</a:t>
              </a:r>
              <a:endPara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4507094" y="2323174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Monitor the number of visitors to the website, aiming for steady monthly growth (e.g., a 10% increase in visitors per month)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4" name="Google Shape;424;p41"/>
          <p:cNvGrpSpPr/>
          <p:nvPr/>
        </p:nvGrpSpPr>
        <p:grpSpPr>
          <a:xfrm>
            <a:off x="317373" y="4336088"/>
            <a:ext cx="8397953" cy="697800"/>
            <a:chOff x="317373" y="4336088"/>
            <a:chExt cx="8397953" cy="697800"/>
          </a:xfrm>
        </p:grpSpPr>
        <p:sp>
          <p:nvSpPr>
            <p:cNvPr id="425" name="Google Shape;425;p41"/>
            <p:cNvSpPr/>
            <p:nvPr/>
          </p:nvSpPr>
          <p:spPr>
            <a:xfrm>
              <a:off x="3327184" y="4336088"/>
              <a:ext cx="5388000" cy="6978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 flipH="1">
              <a:off x="1289963" y="4336096"/>
              <a:ext cx="2599682" cy="6969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 rot="-5400000">
              <a:off x="3112053" y="3684802"/>
              <a:ext cx="697719" cy="2000291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1373969" y="4420010"/>
              <a:ext cx="2735417" cy="537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SEO Ranking</a:t>
              </a:r>
              <a:endParaRPr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317373" y="4336088"/>
              <a:ext cx="972555" cy="696574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317373" y="4336096"/>
              <a:ext cx="972555" cy="6969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4392925" y="4336100"/>
              <a:ext cx="4322400" cy="6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Track the ranking of Nile Sportswear’s website for key search terms (e.g., "Egyptian sportswear," "affordable sportswear"). Aim to rank in the top 5 positions for key terms within the first 6 months.</a:t>
              </a:r>
              <a:endParaRPr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32" name="Google Shape;4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8782F"/>
                </a:solidFill>
              </a:rPr>
              <a:t>Business Model</a:t>
            </a:r>
            <a:endParaRPr>
              <a:solidFill>
                <a:srgbClr val="68782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8782F"/>
                </a:solidFill>
              </a:rPr>
              <a:t>Canvas</a:t>
            </a:r>
            <a:endParaRPr>
              <a:solidFill>
                <a:srgbClr val="68782F"/>
              </a:solidFill>
            </a:endParaRPr>
          </a:p>
        </p:txBody>
      </p:sp>
      <p:sp>
        <p:nvSpPr>
          <p:cNvPr id="97" name="Google Shape;97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/>
              <a:t>Business Model Canvas</a:t>
            </a:r>
            <a:endParaRPr b="1" sz="2500"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17151" l="0" r="11190" t="5521"/>
          <a:stretch/>
        </p:blipFill>
        <p:spPr>
          <a:xfrm>
            <a:off x="-9150" y="0"/>
            <a:ext cx="45945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/>
          <p:nvPr/>
        </p:nvSpPr>
        <p:spPr>
          <a:xfrm>
            <a:off x="2403650" y="2571750"/>
            <a:ext cx="395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b="1"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6118400" y="2647350"/>
            <a:ext cx="3951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2515375" y="2036250"/>
            <a:ext cx="39981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4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Situational analysis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</p:txBody>
      </p:sp>
      <p:sp>
        <p:nvSpPr>
          <p:cNvPr id="111" name="Google Shape;111;p17"/>
          <p:cNvSpPr txBox="1"/>
          <p:nvPr/>
        </p:nvSpPr>
        <p:spPr>
          <a:xfrm>
            <a:off x="748000" y="2924725"/>
            <a:ext cx="58998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did an internal and external analysis, which resulted in SWOT.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2403650" y="2571750"/>
            <a:ext cx="395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b="1"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118400" y="2647350"/>
            <a:ext cx="3951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0" r="0" t="19250"/>
          <a:stretch/>
        </p:blipFill>
        <p:spPr>
          <a:xfrm>
            <a:off x="924525" y="362825"/>
            <a:ext cx="7294950" cy="44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800" y="3614050"/>
            <a:ext cx="1934100" cy="1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21475" y="200850"/>
            <a:ext cx="82221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Competitors</a:t>
            </a:r>
            <a:endParaRPr b="1"/>
          </a:p>
        </p:txBody>
      </p:sp>
      <p:sp>
        <p:nvSpPr>
          <p:cNvPr id="126" name="Google Shape;126;p19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6815975" y="1254975"/>
            <a:ext cx="203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5" y="1809475"/>
            <a:ext cx="9030549" cy="25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226075" y="1465800"/>
            <a:ext cx="3287100" cy="3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500"/>
              <a:t>Objectives</a:t>
            </a:r>
            <a:endParaRPr b="1" sz="3500"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945029" y="334759"/>
            <a:ext cx="4726125" cy="4405435"/>
            <a:chOff x="0" y="2439"/>
            <a:chExt cx="6301500" cy="5873913"/>
          </a:xfrm>
        </p:grpSpPr>
        <p:sp>
          <p:nvSpPr>
            <p:cNvPr id="136" name="Google Shape;136;p20"/>
            <p:cNvSpPr/>
            <p:nvPr/>
          </p:nvSpPr>
          <p:spPr>
            <a:xfrm>
              <a:off x="0" y="2439"/>
              <a:ext cx="6301500" cy="12366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374076" y="280678"/>
              <a:ext cx="680100" cy="680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1428292" y="2439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1428292" y="2439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150" lIns="98150" spcFirstLastPara="1" rIns="98150" wrap="square" tIns="98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Increase Brand Awareness (Reach 1,000 subscribers in the first month)</a:t>
              </a:r>
              <a:endParaRPr sz="1100"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0" y="1548210"/>
              <a:ext cx="6301500" cy="12366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374076" y="1826449"/>
              <a:ext cx="680100" cy="680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1428292" y="1548210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1428292" y="1548210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150" lIns="98150" spcFirstLastPara="1" rIns="98150" wrap="square" tIns="98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Lead Generation (Offer eBooks, contests)</a:t>
              </a:r>
              <a:endParaRPr sz="1100"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0" y="3093981"/>
              <a:ext cx="6301500" cy="12366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374076" y="3372220"/>
              <a:ext cx="680100" cy="680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428292" y="3093981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 txBox="1"/>
            <p:nvPr/>
          </p:nvSpPr>
          <p:spPr>
            <a:xfrm>
              <a:off x="1428292" y="3093981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150" lIns="98150" spcFirstLastPara="1" rIns="98150" wrap="square" tIns="98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Customer Loyalty (Rewards program, personalized recommendations)</a:t>
              </a:r>
              <a:endParaRPr sz="1100"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0" y="4639752"/>
              <a:ext cx="6301500" cy="12366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374076" y="4917991"/>
              <a:ext cx="680100" cy="680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1428292" y="4639752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1428292" y="4639752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8150" lIns="98150" spcFirstLastPara="1" rIns="98150" wrap="square" tIns="98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Upselling (Bundling products, recommending accessories during checkout)</a:t>
              </a:r>
              <a:endParaRPr sz="11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421475" y="200850"/>
            <a:ext cx="82221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"/>
              <a:buNone/>
            </a:pPr>
            <a:r>
              <a:rPr b="1" lang="en" sz="3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Strategy: Targeting &amp; Buyer Persona</a:t>
            </a:r>
            <a:endParaRPr b="1"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500"/>
          </a:p>
        </p:txBody>
      </p:sp>
      <p:sp>
        <p:nvSpPr>
          <p:cNvPr id="158" name="Google Shape;158;p2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19280" l="-1383" r="363" t="22714"/>
          <a:stretch/>
        </p:blipFill>
        <p:spPr>
          <a:xfrm>
            <a:off x="24663" y="1919075"/>
            <a:ext cx="9094675" cy="30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3975325" y="1313475"/>
            <a:ext cx="1319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Sara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596725" y="1313475"/>
            <a:ext cx="48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Yasmin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6815975" y="1254975"/>
            <a:ext cx="203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Ahmed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750" y="-317325"/>
            <a:ext cx="2034000" cy="2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